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6" r:id="rId4"/>
    <p:sldId id="262" r:id="rId5"/>
    <p:sldId id="270" r:id="rId6"/>
    <p:sldId id="268" r:id="rId7"/>
    <p:sldId id="269" r:id="rId8"/>
    <p:sldId id="271" r:id="rId9"/>
    <p:sldId id="264" r:id="rId10"/>
    <p:sldId id="259" r:id="rId11"/>
    <p:sldId id="260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FF99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4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A15750-7C0C-449A-B9EA-5C72A045D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67FEE8F-86A1-4492-90FD-FFC0ED75B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A7C1ED-4EEA-4996-9D63-8B20FFAD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F20ABB-2E15-4647-8251-060E1BA79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AF9B74-8CE3-4985-9A1E-93AC08079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11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4C075A-000E-4E7F-BCEF-FC281379A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201546-6B12-45EC-BD1A-7C84E9180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BF3977-E064-4B87-BA95-0B9973D28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C97DDC-889E-4ACB-A868-BA2DD4768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BB7139-93A6-4C61-A78C-781E3B4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3304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95D3A17-A6B9-4A86-A5E4-FF59D12E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9593B2-1C95-48DC-9BBC-968725CA1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B370B1-6CF1-433C-83AB-39EDA6D0E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62934A-2B7A-4B94-AC85-1DC60BBF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F40AF5-8B14-4695-818F-43855C7E2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1416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6F0C96-5E6E-4279-8144-F98CA1733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1D92D3-739F-47CF-943E-7E3184687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5766EE-3BD9-420B-8B2A-DD1758818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AEC4B5-C931-4A14-99C2-6E317F01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F9B80D-A167-434E-A512-BBF41BBFB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508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F38BF3-00A4-4BAF-B441-94D2789A8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DAC928-C9DB-48BC-9EDB-ED5BA4619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AC2D61-1485-4F5F-BFEF-EC15AAFA5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36A336-64DF-4E60-B3E0-71CF2AD2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4B6A51-520D-4A28-9A44-507C4CB2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265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167A56-55D0-4B34-A2AD-70454A95C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A79324-D2D6-4B05-B0CE-09BC7605B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7972C32-CF93-40D5-877C-E34080B28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AA63BFD-37DA-4954-B8FE-D5EB171F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2AFB7F3-EA28-4C0D-8DE2-C1BF3EA9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02B57B8-D790-4EC2-881B-7B102F322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355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2BD4D-4C4D-48D6-B94E-CC601C5F6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046AB7C-195F-49D4-827C-448493A89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F299361-C2B1-445B-A030-B9A0F9B1E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42CCF3B-27A5-4901-B008-E90E42C3D0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BFA1B1-1F2F-4D6B-9117-740785DBD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818A591-EE03-4CBA-A4A7-635B2D7C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1236239-140A-43AC-B93D-ECAC3024F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643F1F9-9827-40D6-9466-9B279C460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03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5C8FAE-4D00-4D41-9BCA-7F4EB88D0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B860C76-8C3D-470B-98D7-9DAE18FEC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844EBD9-05F6-47F4-8CAC-53A1A8E9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5602222-9036-4545-97F9-CEF87837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2695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27A2836-601F-4C56-8D53-3FFBCA24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4BF42B5-2E06-4331-8AE3-7D97EC651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FE8B05-211B-4311-B6B1-31949B0D1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1735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6F8052-97E1-443A-9028-96E3EC5A3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FC708A-5A7E-476E-AE30-B13E78455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A325710-5E5D-43FC-8275-14968E57F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7D7803-E238-445A-A42A-930711EF6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6968621-AD80-4F06-B133-8AB79ED40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948F5BE-33C1-4553-9010-7274E6366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319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AC1DBD-0440-4283-A66E-E1AB3477F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6937DA6-DDE6-4AC4-A237-14B620B99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CF43371-9EAE-4B62-9C9B-0DFD6E03D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E0D8293-3683-490A-B447-0A5975422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B03EDDA-379C-414E-AB9E-8D69C820C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B7CEB9-F32E-45C1-B4E8-65A083760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393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A6DFF7F-D848-4147-9DD0-7BA13361D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9BC80D5-EC86-44BD-B530-88EE5826B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691601-1AFE-4931-8EDF-7ED123367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CB964-09B5-407D-A92F-9A792C667EFC}" type="datetimeFigureOut">
              <a:rPr kumimoji="1" lang="ja-JP" altLang="en-US" smtClean="0"/>
              <a:t>2022/11/17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1E9E5F-D043-4C8F-AC99-1A18C95CA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EEAD5D-8A14-460A-A7FB-6E5400593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3266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ef.kochi.lg.jp/soshiki/070201/inosisihigai.html" TargetMode="External"/><Relationship Id="rId2" Type="http://schemas.openxmlformats.org/officeDocument/2006/relationships/hyperlink" Target="https://www.pref.ibaraki.jp/nourinsuisan/hokunourin/kikaku/kikaku/inoshishinoseitai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&#23475;&#29539;&#39366;&#38500;&#21338;&#22763;.com/inoshishi/kirai-na-mono/" TargetMode="External"/><Relationship Id="rId5" Type="http://schemas.openxmlformats.org/officeDocument/2006/relationships/hyperlink" Target="https://inohoi.com/blogs/knowledge/post-103" TargetMode="External"/><Relationship Id="rId4" Type="http://schemas.openxmlformats.org/officeDocument/2006/relationships/hyperlink" Target="https://www.naro.affrc.go.jp/org/narc/chougai/ino-HP/ino-eco.ht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4E369EB-0DA6-48C7-98B2-4448B721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85019"/>
            <a:ext cx="10753725" cy="9241182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E7D0697-A9AB-44D1-A805-B1296E7697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イノシシの生態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9C00AE5-C4A5-4D60-9166-A08FD5A72F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C85FD4-F31D-4A00-8D53-8CC246A14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広い地域に生息</a:t>
            </a:r>
            <a:endParaRPr lang="en-US" altLang="ja-JP" dirty="0"/>
          </a:p>
          <a:p>
            <a:r>
              <a:rPr lang="ja-JP" altLang="en-US" dirty="0"/>
              <a:t>夜行性、人に慣れると昼行性</a:t>
            </a:r>
            <a:endParaRPr lang="en-US" altLang="ja-JP" dirty="0"/>
          </a:p>
          <a:p>
            <a:r>
              <a:rPr lang="en-US" altLang="ja-JP" dirty="0"/>
              <a:t>1</a:t>
            </a:r>
            <a:r>
              <a:rPr lang="ja-JP" altLang="en-US" dirty="0"/>
              <a:t>年に</a:t>
            </a:r>
            <a:r>
              <a:rPr lang="en-US" altLang="ja-JP" dirty="0"/>
              <a:t>4.5</a:t>
            </a:r>
            <a:r>
              <a:rPr lang="ja-JP" altLang="en-US"/>
              <a:t>頭出産</a:t>
            </a:r>
            <a:endParaRPr lang="en-US" altLang="ja-JP" dirty="0"/>
          </a:p>
          <a:p>
            <a:r>
              <a:rPr lang="ja-JP" altLang="en-US" dirty="0"/>
              <a:t>寿命は</a:t>
            </a:r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年</a:t>
            </a:r>
            <a:endParaRPr lang="en-US" altLang="ja-JP" dirty="0"/>
          </a:p>
          <a:p>
            <a:r>
              <a:rPr lang="ja-JP" altLang="en-US" dirty="0"/>
              <a:t>雑食：穀物や木のみ、果物を好む</a:t>
            </a:r>
            <a:endParaRPr lang="en-US" altLang="ja-JP" dirty="0"/>
          </a:p>
          <a:p>
            <a:r>
              <a:rPr lang="ja-JP" altLang="en-US" dirty="0"/>
              <a:t>苦手：香りが強い、山火事、人の気配、超音波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006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参考文献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AD2365-348A-4CED-94B4-2D69AD4BC60E}"/>
              </a:ext>
            </a:extLst>
          </p:cNvPr>
          <p:cNvSpPr txBox="1"/>
          <p:nvPr/>
        </p:nvSpPr>
        <p:spPr>
          <a:xfrm>
            <a:off x="871537" y="1848535"/>
            <a:ext cx="1044892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茨城県</a:t>
            </a:r>
            <a:endParaRPr lang="en-US" altLang="ja-JP" dirty="0"/>
          </a:p>
          <a:p>
            <a:r>
              <a:rPr lang="ja-JP" altLang="en-US" dirty="0">
                <a:hlinkClick r:id="rId2"/>
              </a:rPr>
              <a:t>https://www.pref.ibaraki.jp/nourinsuisan/hokunourin/kikaku/kikaku/inoshishinoseitai.html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高知県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https://www.pref.kochi.lg.jp/soshiki/070201/inosisihigai.html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農研機構</a:t>
            </a:r>
            <a:endParaRPr lang="en-US" altLang="ja-JP" dirty="0"/>
          </a:p>
          <a:p>
            <a:r>
              <a:rPr lang="en-US" altLang="ja-JP" dirty="0">
                <a:hlinkClick r:id="rId4"/>
              </a:rPr>
              <a:t>https://www.naro.affrc.go.jp/org/narc/chougai/ino-HP/ino-eco.htm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イノホイ</a:t>
            </a:r>
            <a:endParaRPr lang="en-US" altLang="ja-JP" dirty="0"/>
          </a:p>
          <a:p>
            <a:r>
              <a:rPr lang="en-US" altLang="ja-JP" dirty="0">
                <a:hlinkClick r:id="rId5"/>
              </a:rPr>
              <a:t>https://inohoi.com/blogs/knowledge/post-103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害虫駆除博士</a:t>
            </a:r>
            <a:endParaRPr lang="en-US" altLang="ja-JP" dirty="0"/>
          </a:p>
          <a:p>
            <a:r>
              <a:rPr lang="en-US" altLang="ja-JP" dirty="0">
                <a:hlinkClick r:id="rId6"/>
              </a:rPr>
              <a:t>https://xn--9kr82k8qcb11bf02bpie.com/inoshishi/kirai-na-mono/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034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分類</a:t>
            </a:r>
            <a:r>
              <a:rPr kumimoji="1" lang="ja-JP" altLang="en-US" dirty="0"/>
              <a:t>・形態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A825D93-A64C-4120-A378-65DF91A6E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0875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2400" dirty="0"/>
              <a:t>偶蹄目イノシシ科</a:t>
            </a:r>
            <a:endParaRPr lang="en-US" altLang="ja-JP" sz="2400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ニホンイノシシ（本州、四国、九州）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en-US" altLang="ja-JP" sz="4000" dirty="0"/>
              <a:t>50-150</a:t>
            </a:r>
            <a:r>
              <a:rPr lang="en-US" altLang="ja-JP" dirty="0"/>
              <a:t>kg</a:t>
            </a:r>
            <a:r>
              <a:rPr lang="ja-JP" altLang="en-US" dirty="0"/>
              <a:t>、</a:t>
            </a:r>
            <a:r>
              <a:rPr lang="en-US" altLang="ja-JP" sz="4000" dirty="0"/>
              <a:t>110-160</a:t>
            </a:r>
            <a:r>
              <a:rPr lang="en-US" altLang="ja-JP" dirty="0"/>
              <a:t>cm</a:t>
            </a:r>
            <a:br>
              <a:rPr lang="en-US" altLang="ja-JP" dirty="0"/>
            </a:b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リュウキュウイノシシ（沖縄）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en-US" altLang="ja-JP" sz="2000" dirty="0"/>
              <a:t> </a:t>
            </a:r>
            <a:r>
              <a:rPr lang="en-US" altLang="ja-JP" sz="4000" dirty="0"/>
              <a:t>40</a:t>
            </a:r>
            <a:r>
              <a:rPr lang="ja-JP" altLang="en-US" dirty="0"/>
              <a:t>－</a:t>
            </a:r>
            <a:r>
              <a:rPr lang="en-US" altLang="ja-JP" sz="4000" dirty="0"/>
              <a:t>50</a:t>
            </a:r>
            <a:r>
              <a:rPr lang="en-US" altLang="ja-JP" dirty="0"/>
              <a:t>kg</a:t>
            </a:r>
            <a:r>
              <a:rPr lang="ja-JP" altLang="en-US" dirty="0"/>
              <a:t>、</a:t>
            </a:r>
            <a:r>
              <a:rPr lang="en-US" altLang="ja-JP" sz="4000" dirty="0"/>
              <a:t>80</a:t>
            </a:r>
            <a:r>
              <a:rPr lang="ja-JP" altLang="en-US" dirty="0"/>
              <a:t>－</a:t>
            </a:r>
            <a:r>
              <a:rPr lang="en-US" altLang="ja-JP" sz="4000" dirty="0"/>
              <a:t>110</a:t>
            </a:r>
            <a:r>
              <a:rPr lang="en-US" altLang="ja-JP" dirty="0"/>
              <a:t>cm</a:t>
            </a:r>
            <a:br>
              <a:rPr lang="en-US" altLang="ja-JP" dirty="0"/>
            </a:b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イノブタ</a:t>
            </a:r>
            <a:endParaRPr lang="en-US" altLang="ja-JP" dirty="0"/>
          </a:p>
          <a:p>
            <a:pPr marL="914400" lvl="2" indent="0">
              <a:lnSpc>
                <a:spcPct val="100000"/>
              </a:lnSpc>
              <a:buNone/>
            </a:pPr>
            <a:r>
              <a:rPr lang="ja-JP" altLang="en-US" dirty="0"/>
              <a:t>イノシシと豚の交雑種</a:t>
            </a:r>
          </a:p>
        </p:txBody>
      </p:sp>
    </p:spTree>
    <p:extLst>
      <p:ext uri="{BB962C8B-B14F-4D97-AF65-F5344CB8AC3E}">
        <p14:creationId xmlns:p14="http://schemas.microsoft.com/office/powerpoint/2010/main" val="3877174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性格</a:t>
            </a:r>
            <a:endParaRPr kumimoji="1" lang="ja-JP" altLang="en-US" dirty="0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5B8936CF-205D-4C3F-BEDF-BB7EC84C08DC}"/>
              </a:ext>
            </a:extLst>
          </p:cNvPr>
          <p:cNvSpPr/>
          <p:nvPr/>
        </p:nvSpPr>
        <p:spPr>
          <a:xfrm>
            <a:off x="1238250" y="1400174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/>
              <a:t>臆病</a:t>
            </a:r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CEBA8C11-3A4C-4E46-880A-1584A89993EB}"/>
              </a:ext>
            </a:extLst>
          </p:cNvPr>
          <p:cNvSpPr/>
          <p:nvPr/>
        </p:nvSpPr>
        <p:spPr>
          <a:xfrm>
            <a:off x="7477125" y="1400173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/>
              <a:t>獰猛</a:t>
            </a:r>
          </a:p>
        </p:txBody>
      </p:sp>
      <p:sp>
        <p:nvSpPr>
          <p:cNvPr id="5" name="二等辺三角形 4">
            <a:extLst>
              <a:ext uri="{FF2B5EF4-FFF2-40B4-BE49-F238E27FC236}">
                <a16:creationId xmlns:a16="http://schemas.microsoft.com/office/drawing/2014/main" id="{11097CB3-ABFF-489E-9285-E0EA75C2F954}"/>
              </a:ext>
            </a:extLst>
          </p:cNvPr>
          <p:cNvSpPr/>
          <p:nvPr/>
        </p:nvSpPr>
        <p:spPr>
          <a:xfrm rot="5400000">
            <a:off x="5669755" y="3117059"/>
            <a:ext cx="852488" cy="33337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FB1E02B-4B3F-4EB0-AA2A-4E10A9AE0780}"/>
              </a:ext>
            </a:extLst>
          </p:cNvPr>
          <p:cNvSpPr txBox="1"/>
          <p:nvPr/>
        </p:nvSpPr>
        <p:spPr>
          <a:xfrm>
            <a:off x="5311169" y="423699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人に慣れると</a:t>
            </a:r>
          </a:p>
        </p:txBody>
      </p:sp>
    </p:spTree>
    <p:extLst>
      <p:ext uri="{BB962C8B-B14F-4D97-AF65-F5344CB8AC3E}">
        <p14:creationId xmlns:p14="http://schemas.microsoft.com/office/powerpoint/2010/main" val="852191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生息環境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EDB0FD-58EC-409D-9B03-DD978F06D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24239" cy="4351338"/>
          </a:xfrm>
        </p:spPr>
        <p:txBody>
          <a:bodyPr/>
          <a:lstStyle/>
          <a:p>
            <a:r>
              <a:rPr lang="ja-JP" altLang="en-US" dirty="0"/>
              <a:t>常緑広葉樹林、落葉広葉樹林、</a:t>
            </a:r>
            <a:br>
              <a:rPr lang="en-US" altLang="ja-JP" dirty="0"/>
            </a:br>
            <a:r>
              <a:rPr lang="ja-JP" altLang="en-US" dirty="0"/>
              <a:t>里山の２次林、平野部</a:t>
            </a:r>
            <a:r>
              <a:rPr lang="ja-JP" altLang="en-US" sz="1800" dirty="0"/>
              <a:t>などに広く分布</a:t>
            </a:r>
            <a:endParaRPr lang="en-US" altLang="ja-JP" sz="1800" dirty="0"/>
          </a:p>
          <a:p>
            <a:endParaRPr lang="en-US" altLang="ja-JP" sz="1800" dirty="0"/>
          </a:p>
          <a:p>
            <a:endParaRPr lang="en-US" altLang="ja-JP" sz="1800" dirty="0"/>
          </a:p>
          <a:p>
            <a:pPr marL="0" indent="0">
              <a:buNone/>
            </a:pPr>
            <a:endParaRPr lang="en-US" altLang="ja-JP" dirty="0"/>
          </a:p>
          <a:p>
            <a:r>
              <a:rPr lang="ja-JP" altLang="en-US" sz="1800" dirty="0"/>
              <a:t>人間がいないと</a:t>
            </a:r>
            <a:r>
              <a:rPr lang="ja-JP" altLang="en-US" dirty="0"/>
              <a:t>昼行性、</a:t>
            </a:r>
            <a:r>
              <a:rPr lang="ja-JP" altLang="en-US" sz="1800" dirty="0"/>
              <a:t>いると</a:t>
            </a:r>
            <a:r>
              <a:rPr lang="ja-JP" altLang="en-US" dirty="0"/>
              <a:t>夜行性</a:t>
            </a:r>
            <a:endParaRPr lang="en-US" altLang="ja-JP" dirty="0"/>
          </a:p>
          <a:p>
            <a:pPr lvl="1"/>
            <a:r>
              <a:rPr lang="ja-JP" altLang="en-US" sz="1600" dirty="0"/>
              <a:t>慣れると</a:t>
            </a:r>
            <a:r>
              <a:rPr lang="ja-JP" altLang="en-US" dirty="0"/>
              <a:t>昼行性</a:t>
            </a:r>
            <a:endParaRPr lang="en-US" altLang="ja-JP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BBA074B-EBC6-41E1-9B83-503F11BC9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439" y="4390943"/>
            <a:ext cx="4700966" cy="233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A176AB7-4AF9-4BBC-9FB4-436445300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200" y="76200"/>
            <a:ext cx="3453205" cy="40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2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食物</a:t>
            </a:r>
            <a:endParaRPr kumimoji="1" lang="ja-JP" altLang="en-US" dirty="0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6BEC5520-262C-4C37-9C09-F60E5E5A06A8}"/>
              </a:ext>
            </a:extLst>
          </p:cNvPr>
          <p:cNvSpPr/>
          <p:nvPr/>
        </p:nvSpPr>
        <p:spPr>
          <a:xfrm>
            <a:off x="601841" y="2126117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春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タケノコ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7D96ADCA-D622-4853-9282-70E2A3535777}"/>
              </a:ext>
            </a:extLst>
          </p:cNvPr>
          <p:cNvSpPr/>
          <p:nvPr/>
        </p:nvSpPr>
        <p:spPr>
          <a:xfrm>
            <a:off x="3331573" y="2103609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夏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</a:rPr>
              <a:t>イネ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BBABA131-D88A-4A26-B200-C3B7D602D811}"/>
              </a:ext>
            </a:extLst>
          </p:cNvPr>
          <p:cNvSpPr/>
          <p:nvPr/>
        </p:nvSpPr>
        <p:spPr>
          <a:xfrm>
            <a:off x="6200236" y="2125086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秋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どんぐり</a:t>
            </a:r>
            <a:endParaRPr kumimoji="1" lang="en-US" altLang="ja-JP" sz="2800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ミミズ</a:t>
            </a:r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4FB62DF5-DD88-4848-A763-36299F862033}"/>
              </a:ext>
            </a:extLst>
          </p:cNvPr>
          <p:cNvSpPr/>
          <p:nvPr/>
        </p:nvSpPr>
        <p:spPr>
          <a:xfrm>
            <a:off x="9099777" y="2103609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冬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</a:rPr>
              <a:t>植物の根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04E66A9-1693-4629-9D5E-AB1CFD5C6459}"/>
              </a:ext>
            </a:extLst>
          </p:cNvPr>
          <p:cNvSpPr txBox="1"/>
          <p:nvPr/>
        </p:nvSpPr>
        <p:spPr>
          <a:xfrm>
            <a:off x="4143868" y="1188426"/>
            <a:ext cx="351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雑食</a:t>
            </a:r>
            <a:r>
              <a:rPr kumimoji="1" lang="ja-JP" altLang="en-US" sz="3200" dirty="0"/>
              <a:t>（植物＞動物）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4B34070-FFA6-41BC-9EB8-7D4F4F53937C}"/>
              </a:ext>
            </a:extLst>
          </p:cNvPr>
          <p:cNvSpPr txBox="1"/>
          <p:nvPr/>
        </p:nvSpPr>
        <p:spPr>
          <a:xfrm>
            <a:off x="1106534" y="5548646"/>
            <a:ext cx="101874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その他好物：</a:t>
            </a:r>
            <a:r>
              <a:rPr kumimoji="1" lang="ja-JP" altLang="en-US" sz="2400" dirty="0"/>
              <a:t>イモ、サワガニ、ヘビ、落ちた果物（りんご、ぶどう、もも）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50237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苦手なもの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B3F515B-E531-4153-B326-5A5B0753AC5F}"/>
              </a:ext>
            </a:extLst>
          </p:cNvPr>
          <p:cNvSpPr txBox="1"/>
          <p:nvPr/>
        </p:nvSpPr>
        <p:spPr>
          <a:xfrm>
            <a:off x="1767840" y="1467409"/>
            <a:ext cx="7808548" cy="5293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食べ物（苦手？食べ物として認識しない？）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香りが強い</a:t>
            </a:r>
            <a:r>
              <a:rPr lang="ja-JP" altLang="en-US" dirty="0"/>
              <a:t>：</a:t>
            </a:r>
            <a:r>
              <a:rPr kumimoji="1" lang="ja-JP" altLang="en-US" sz="1800" dirty="0"/>
              <a:t>唐辛子、ネギ、にんにく、しそ、玉ねぎ、ニラ</a:t>
            </a:r>
            <a:br>
              <a:rPr kumimoji="1" lang="en-US" altLang="ja-JP" sz="1800" dirty="0"/>
            </a:b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匂い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山火事</a:t>
            </a:r>
            <a:r>
              <a:rPr kumimoji="1" lang="ja-JP" altLang="en-US" dirty="0"/>
              <a:t>を連想する：木酢液、灯油、タバコ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イノシシの皮</a:t>
            </a:r>
            <a:r>
              <a:rPr lang="ja-JP" altLang="en-US" dirty="0"/>
              <a:t>を焼く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オオカミの尿</a:t>
            </a:r>
            <a:r>
              <a:rPr kumimoji="1" lang="ja-JP" altLang="en-US" dirty="0"/>
              <a:t>：ウルフピーはネットで売られている</a:t>
            </a:r>
            <a:br>
              <a:rPr lang="en-US" altLang="ja-JP" dirty="0"/>
            </a:b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色（苦手ではなく警戒）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赤色は認識できないが</a:t>
            </a:r>
            <a:r>
              <a:rPr lang="ja-JP" altLang="en-US" sz="2800" dirty="0">
                <a:solidFill>
                  <a:srgbClr val="0070C0"/>
                </a:solidFill>
              </a:rPr>
              <a:t>青色</a:t>
            </a:r>
            <a:r>
              <a:rPr lang="ja-JP" altLang="en-US" dirty="0"/>
              <a:t>は認識できる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音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超音波</a:t>
            </a:r>
            <a:endParaRPr lang="en-US" altLang="ja-JP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大きな音</a:t>
            </a:r>
            <a:r>
              <a:rPr lang="ja-JP" altLang="en-US" dirty="0"/>
              <a:t>：花火、爆竹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人の気配</a:t>
            </a:r>
            <a:r>
              <a:rPr lang="ja-JP" altLang="en-US" dirty="0"/>
              <a:t>：鈴、ラジオ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63223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繁殖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88A05727-0F0C-44DB-B3AA-9191EAEDC911}"/>
              </a:ext>
            </a:extLst>
          </p:cNvPr>
          <p:cNvSpPr/>
          <p:nvPr/>
        </p:nvSpPr>
        <p:spPr>
          <a:xfrm>
            <a:off x="1238250" y="1400174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/>
              <a:t>交尾期</a:t>
            </a:r>
            <a:endParaRPr kumimoji="1" lang="en-US" altLang="ja-JP" sz="2800" dirty="0"/>
          </a:p>
          <a:p>
            <a:pPr algn="ctr"/>
            <a:endParaRPr kumimoji="1" lang="en-US" altLang="ja-JP" dirty="0"/>
          </a:p>
          <a:p>
            <a:pPr algn="ctr"/>
            <a:r>
              <a:rPr lang="en-US" altLang="ja-JP" sz="4000" dirty="0"/>
              <a:t>12</a:t>
            </a:r>
            <a:r>
              <a:rPr lang="ja-JP" altLang="en-US" sz="2400" dirty="0"/>
              <a:t>月</a:t>
            </a:r>
            <a:r>
              <a:rPr lang="ja-JP" altLang="en-US" sz="4000" dirty="0"/>
              <a:t>～</a:t>
            </a:r>
            <a:r>
              <a:rPr lang="en-US" altLang="ja-JP" sz="4000" dirty="0"/>
              <a:t>4</a:t>
            </a:r>
            <a:r>
              <a:rPr lang="ja-JP" altLang="en-US" sz="2400" dirty="0"/>
              <a:t>月</a:t>
            </a:r>
            <a:endParaRPr kumimoji="1" lang="ja-JP" altLang="en-US" sz="4000" dirty="0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37A384A9-0A42-4FAE-A8B6-88B499B728F0}"/>
              </a:ext>
            </a:extLst>
          </p:cNvPr>
          <p:cNvSpPr/>
          <p:nvPr/>
        </p:nvSpPr>
        <p:spPr>
          <a:xfrm>
            <a:off x="7477125" y="1400173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/>
              <a:t>毎年出産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 sz="4000" dirty="0"/>
              <a:t>春</a:t>
            </a:r>
          </a:p>
        </p:txBody>
      </p: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865C3D06-FB2B-4D23-8524-2462A64FDF2C}"/>
              </a:ext>
            </a:extLst>
          </p:cNvPr>
          <p:cNvSpPr/>
          <p:nvPr/>
        </p:nvSpPr>
        <p:spPr>
          <a:xfrm rot="5400000">
            <a:off x="5669755" y="3117059"/>
            <a:ext cx="852488" cy="33337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EBF4C33-B67E-433B-B8B6-F3E807BED0BF}"/>
              </a:ext>
            </a:extLst>
          </p:cNvPr>
          <p:cNvSpPr txBox="1"/>
          <p:nvPr/>
        </p:nvSpPr>
        <p:spPr>
          <a:xfrm>
            <a:off x="5431257" y="4219575"/>
            <a:ext cx="13580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dirty="0"/>
              <a:t>120</a:t>
            </a:r>
            <a:r>
              <a:rPr kumimoji="1" lang="ja-JP" altLang="en-US" dirty="0"/>
              <a:t>日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694D639-4D47-4A1F-BD7B-F950954B90B1}"/>
              </a:ext>
            </a:extLst>
          </p:cNvPr>
          <p:cNvSpPr txBox="1"/>
          <p:nvPr/>
        </p:nvSpPr>
        <p:spPr>
          <a:xfrm>
            <a:off x="2176978" y="5811061"/>
            <a:ext cx="15808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平均</a:t>
            </a:r>
            <a:r>
              <a:rPr kumimoji="1" lang="en-US" altLang="ja-JP" sz="4000" dirty="0"/>
              <a:t>4.5</a:t>
            </a:r>
            <a:r>
              <a:rPr kumimoji="1" lang="ja-JP" altLang="en-US" dirty="0"/>
              <a:t>頭</a:t>
            </a:r>
            <a:endParaRPr kumimoji="1" lang="en-US" altLang="ja-JP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8101B03-57D2-4514-A302-724F29F406EA}"/>
              </a:ext>
            </a:extLst>
          </p:cNvPr>
          <p:cNvSpPr txBox="1"/>
          <p:nvPr/>
        </p:nvSpPr>
        <p:spPr>
          <a:xfrm>
            <a:off x="5514750" y="5784989"/>
            <a:ext cx="11624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初産</a:t>
            </a:r>
            <a:r>
              <a:rPr lang="en-US" altLang="ja-JP" sz="4000" dirty="0"/>
              <a:t>2</a:t>
            </a:r>
            <a:r>
              <a:rPr lang="ja-JP" altLang="en-US" dirty="0"/>
              <a:t>歳</a:t>
            </a:r>
            <a:endParaRPr lang="en-US" altLang="ja-JP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C2607B8-E558-4E3F-94F8-3BA0EA9B5B22}"/>
              </a:ext>
            </a:extLst>
          </p:cNvPr>
          <p:cNvSpPr txBox="1"/>
          <p:nvPr/>
        </p:nvSpPr>
        <p:spPr>
          <a:xfrm>
            <a:off x="8033782" y="5811061"/>
            <a:ext cx="2544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春に失敗すれば</a:t>
            </a:r>
            <a:r>
              <a:rPr kumimoji="1" lang="ja-JP" altLang="en-US" sz="4000" dirty="0"/>
              <a:t>秋</a:t>
            </a:r>
            <a:r>
              <a:rPr kumimoji="1" lang="ja-JP" altLang="en-US" dirty="0"/>
              <a:t>に</a:t>
            </a:r>
          </a:p>
        </p:txBody>
      </p:sp>
    </p:spTree>
    <p:extLst>
      <p:ext uri="{BB962C8B-B14F-4D97-AF65-F5344CB8AC3E}">
        <p14:creationId xmlns:p14="http://schemas.microsoft.com/office/powerpoint/2010/main" val="1682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6651C3FA-6661-4BB3-B265-19FB2425E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寿命</a:t>
            </a:r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2C401EDC-75DD-410B-AC6B-CB6D371B722A}"/>
              </a:ext>
            </a:extLst>
          </p:cNvPr>
          <p:cNvSpPr/>
          <p:nvPr/>
        </p:nvSpPr>
        <p:spPr>
          <a:xfrm>
            <a:off x="1159190" y="25267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平均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4000" dirty="0">
                <a:solidFill>
                  <a:schemeClr val="bg2">
                    <a:lumMod val="25000"/>
                  </a:schemeClr>
                </a:solidFill>
              </a:rPr>
              <a:t>２</a:t>
            </a:r>
            <a:r>
              <a:rPr lang="en-US" altLang="ja-JP" sz="4000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ja-JP" altLang="en-US" sz="4000" dirty="0">
                <a:solidFill>
                  <a:schemeClr val="bg2">
                    <a:lumMod val="25000"/>
                  </a:schemeClr>
                </a:solidFill>
              </a:rPr>
              <a:t>３</a:t>
            </a:r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年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A1AC3497-F18E-4AD1-AD11-819693DEE4C5}"/>
              </a:ext>
            </a:extLst>
          </p:cNvPr>
          <p:cNvSpPr/>
          <p:nvPr/>
        </p:nvSpPr>
        <p:spPr>
          <a:xfrm>
            <a:off x="4716237" y="25018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solidFill>
                  <a:schemeClr val="bg2">
                    <a:lumMod val="25000"/>
                  </a:schemeClr>
                </a:solidFill>
              </a:rPr>
              <a:t>半数</a:t>
            </a:r>
            <a:r>
              <a:rPr kumimoji="1" lang="ja-JP" altLang="en-US" dirty="0">
                <a:solidFill>
                  <a:schemeClr val="bg2">
                    <a:lumMod val="25000"/>
                  </a:schemeClr>
                </a:solidFill>
              </a:rPr>
              <a:t>が</a:t>
            </a:r>
            <a:endParaRPr kumimoji="1"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狩猟で死亡</a:t>
            </a:r>
            <a:endParaRPr kumimoji="1" lang="ja-JP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245F044F-5300-4E6E-AD5F-FFF171082DEB}"/>
              </a:ext>
            </a:extLst>
          </p:cNvPr>
          <p:cNvSpPr/>
          <p:nvPr/>
        </p:nvSpPr>
        <p:spPr>
          <a:xfrm>
            <a:off x="8359963" y="25267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kumimoji="1" lang="en-US" altLang="ja-JP" sz="4000" dirty="0">
                <a:solidFill>
                  <a:schemeClr val="bg2">
                    <a:lumMod val="25000"/>
                  </a:schemeClr>
                </a:solidFill>
              </a:rPr>
              <a:t>10</a:t>
            </a:r>
            <a:r>
              <a:rPr kumimoji="1" lang="ja-JP" altLang="en-US" dirty="0">
                <a:solidFill>
                  <a:schemeClr val="bg2">
                    <a:lumMod val="25000"/>
                  </a:schemeClr>
                </a:solidFill>
              </a:rPr>
              <a:t>年</a:t>
            </a:r>
            <a:endParaRPr kumimoji="1"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游ゴシック"/>
                <a:ea typeface="メイリオ"/>
                <a:cs typeface="+mn-cs"/>
              </a:rPr>
              <a:t>条件が良ければ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游ゴシック"/>
              <a:ea typeface="メイリオ"/>
              <a:cs typeface="+mn-cs"/>
            </a:endParaRPr>
          </a:p>
          <a:p>
            <a:pPr algn="ctr"/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760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感覚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8BADE59F-59DA-47B3-8D00-676BD2EF5C33}"/>
              </a:ext>
            </a:extLst>
          </p:cNvPr>
          <p:cNvSpPr/>
          <p:nvPr/>
        </p:nvSpPr>
        <p:spPr>
          <a:xfrm>
            <a:off x="4551318" y="1325563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嗅覚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lang="ja-JP" altLang="en-US" sz="2800" dirty="0"/>
              <a:t>イヌ並</a:t>
            </a:r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1A915EAA-1ECA-46E3-93EC-53D6C58C6335}"/>
              </a:ext>
            </a:extLst>
          </p:cNvPr>
          <p:cNvSpPr/>
          <p:nvPr/>
        </p:nvSpPr>
        <p:spPr>
          <a:xfrm>
            <a:off x="1151710" y="1325563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視覚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 dirty="0"/>
              <a:t>視力</a:t>
            </a:r>
            <a:r>
              <a:rPr kumimoji="1" lang="en-US" altLang="ja-JP" dirty="0"/>
              <a:t>0.1</a:t>
            </a:r>
            <a:r>
              <a:rPr kumimoji="1" lang="ja-JP" altLang="en-US" dirty="0"/>
              <a:t>（ブタ）</a:t>
            </a: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89F60C75-77F3-440E-8EC2-5FBAECFA1E86}"/>
              </a:ext>
            </a:extLst>
          </p:cNvPr>
          <p:cNvSpPr/>
          <p:nvPr/>
        </p:nvSpPr>
        <p:spPr>
          <a:xfrm>
            <a:off x="4060542" y="4272016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くぐり抜け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20</a:t>
            </a:r>
            <a:r>
              <a:rPr kumimoji="1" lang="en-US" altLang="ja-JP" dirty="0"/>
              <a:t>cm</a:t>
            </a:r>
            <a:endParaRPr kumimoji="1" lang="ja-JP" altLang="en-US" dirty="0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1F0ED18A-EE25-44B9-A208-5D79F537DB34}"/>
              </a:ext>
            </a:extLst>
          </p:cNvPr>
          <p:cNvSpPr/>
          <p:nvPr/>
        </p:nvSpPr>
        <p:spPr>
          <a:xfrm>
            <a:off x="9529320" y="4269608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鼻の押し上げ力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50</a:t>
            </a:r>
            <a:r>
              <a:rPr kumimoji="1" lang="en-US" altLang="ja-JP" dirty="0"/>
              <a:t>kg-</a:t>
            </a:r>
            <a:r>
              <a:rPr kumimoji="1" lang="en-US" altLang="ja-JP" sz="3200" dirty="0"/>
              <a:t>70</a:t>
            </a:r>
            <a:r>
              <a:rPr kumimoji="1" lang="en-US" altLang="ja-JP" dirty="0"/>
              <a:t>kg</a:t>
            </a:r>
            <a:endParaRPr kumimoji="1" lang="ja-JP" altLang="en-US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DFA3950A-DC30-4794-898D-7D45209221E3}"/>
              </a:ext>
            </a:extLst>
          </p:cNvPr>
          <p:cNvSpPr/>
          <p:nvPr/>
        </p:nvSpPr>
        <p:spPr>
          <a:xfrm>
            <a:off x="977267" y="4269608"/>
            <a:ext cx="2639240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跳躍力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60</a:t>
            </a:r>
            <a:r>
              <a:rPr kumimoji="1" lang="en-US" altLang="ja-JP" dirty="0"/>
              <a:t>cm</a:t>
            </a:r>
            <a:r>
              <a:rPr lang="en-US" altLang="ja-JP" dirty="0"/>
              <a:t>(</a:t>
            </a:r>
            <a:r>
              <a:rPr kumimoji="1" lang="ja-JP" altLang="en-US" dirty="0"/>
              <a:t>子</a:t>
            </a:r>
            <a:r>
              <a:rPr lang="en-US" altLang="ja-JP" dirty="0"/>
              <a:t>)-</a:t>
            </a:r>
            <a:r>
              <a:rPr kumimoji="1" lang="en-US" altLang="ja-JP" sz="3200" dirty="0"/>
              <a:t>120</a:t>
            </a:r>
            <a:r>
              <a:rPr kumimoji="1" lang="en-US" altLang="ja-JP" dirty="0"/>
              <a:t>cm</a:t>
            </a:r>
            <a:endParaRPr kumimoji="1" lang="ja-JP" altLang="en-US" dirty="0"/>
          </a:p>
        </p:txBody>
      </p:sp>
      <p:sp>
        <p:nvSpPr>
          <p:cNvPr id="18" name="タイトル 1">
            <a:extLst>
              <a:ext uri="{FF2B5EF4-FFF2-40B4-BE49-F238E27FC236}">
                <a16:creationId xmlns:a16="http://schemas.microsoft.com/office/drawing/2014/main" id="{8C864C6F-EE96-44FB-8E52-B0D616B014B2}"/>
              </a:ext>
            </a:extLst>
          </p:cNvPr>
          <p:cNvSpPr txBox="1">
            <a:spLocks/>
          </p:cNvSpPr>
          <p:nvPr/>
        </p:nvSpPr>
        <p:spPr>
          <a:xfrm>
            <a:off x="838200" y="29272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運動能力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08A798F0-003F-4B54-B9A9-0D8A5A252F45}"/>
              </a:ext>
            </a:extLst>
          </p:cNvPr>
          <p:cNvSpPr/>
          <p:nvPr/>
        </p:nvSpPr>
        <p:spPr>
          <a:xfrm>
            <a:off x="6794931" y="4269608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速さ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lang="en-US" altLang="ja-JP" sz="3200" dirty="0"/>
              <a:t>45</a:t>
            </a:r>
            <a:r>
              <a:rPr lang="en-US" altLang="ja-JP" sz="2000" dirty="0"/>
              <a:t>km/h</a:t>
            </a:r>
            <a:endParaRPr kumimoji="1" lang="ja-JP" altLang="en-US" sz="12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AF65118-7218-4AB5-B1A0-964C000F92B1}"/>
              </a:ext>
            </a:extLst>
          </p:cNvPr>
          <p:cNvSpPr txBox="1"/>
          <p:nvPr/>
        </p:nvSpPr>
        <p:spPr>
          <a:xfrm flipH="1">
            <a:off x="6527039" y="6191794"/>
            <a:ext cx="3089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猟犬でも</a:t>
            </a:r>
            <a:r>
              <a:rPr lang="ja-JP" altLang="en-US" dirty="0"/>
              <a:t>追いつけないほど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9920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1">
      <a:majorFont>
        <a:latin typeface="游ゴシック Light"/>
        <a:ea typeface="メイリオ"/>
        <a:cs typeface=""/>
      </a:majorFont>
      <a:minorFont>
        <a:latin typeface="游ゴシック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435</Words>
  <Application>Microsoft Office PowerPoint</Application>
  <PresentationFormat>ワイド画面</PresentationFormat>
  <Paragraphs>112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游ゴシック</vt:lpstr>
      <vt:lpstr>游ゴシック Light</vt:lpstr>
      <vt:lpstr>Arial</vt:lpstr>
      <vt:lpstr>Office テーマ</vt:lpstr>
      <vt:lpstr>イノシシの生態</vt:lpstr>
      <vt:lpstr>分類・形態</vt:lpstr>
      <vt:lpstr>性格</vt:lpstr>
      <vt:lpstr>生息環境</vt:lpstr>
      <vt:lpstr>食物</vt:lpstr>
      <vt:lpstr>苦手なもの</vt:lpstr>
      <vt:lpstr>繁殖</vt:lpstr>
      <vt:lpstr>寿命</vt:lpstr>
      <vt:lpstr>感覚</vt:lpstr>
      <vt:lpstr>まとめ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イノシシの生態</dc:title>
  <dc:creator>徳留 英明</dc:creator>
  <cp:lastModifiedBy>徳留 英明</cp:lastModifiedBy>
  <cp:revision>59</cp:revision>
  <dcterms:created xsi:type="dcterms:W3CDTF">2022-11-16T06:57:41Z</dcterms:created>
  <dcterms:modified xsi:type="dcterms:W3CDTF">2022-11-16T15:37:56Z</dcterms:modified>
</cp:coreProperties>
</file>

<file path=docProps/thumbnail.jpeg>
</file>